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74" r:id="rId14"/>
    <p:sldId id="273" r:id="rId15"/>
    <p:sldId id="275" r:id="rId16"/>
    <p:sldId id="276" r:id="rId17"/>
    <p:sldId id="277" r:id="rId18"/>
    <p:sldId id="268" r:id="rId19"/>
    <p:sldId id="270"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703E29-9434-4EDB-AD50-47548BEC3F0F}" type="datetimeFigureOut">
              <a:rPr lang="en-US" smtClean="0"/>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F0ED6-2735-43FC-B44C-A8B584578DCA}" type="slidenum">
              <a:rPr lang="en-US" smtClean="0"/>
              <a:t>‹#›</a:t>
            </a:fld>
            <a:endParaRPr lang="en-US"/>
          </a:p>
        </p:txBody>
      </p:sp>
    </p:spTree>
    <p:extLst>
      <p:ext uri="{BB962C8B-B14F-4D97-AF65-F5344CB8AC3E}">
        <p14:creationId xmlns:p14="http://schemas.microsoft.com/office/powerpoint/2010/main" val="217262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p>
          <a:p>
            <a:r>
              <a:rPr lang="en-US" dirty="0" smtClean="0"/>
              <a:t>This is a follow-up to April presentation to the Board</a:t>
            </a:r>
          </a:p>
          <a:p>
            <a:r>
              <a:rPr lang="en-US" dirty="0" smtClean="0"/>
              <a:t>Presentation includes: background with maps, progress reports organized by agency, timeline included in Board packet</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1</a:t>
            </a:fld>
            <a:endParaRPr lang="en-US"/>
          </a:p>
        </p:txBody>
      </p:sp>
    </p:spTree>
    <p:extLst>
      <p:ext uri="{BB962C8B-B14F-4D97-AF65-F5344CB8AC3E}">
        <p14:creationId xmlns:p14="http://schemas.microsoft.com/office/powerpoint/2010/main" val="361589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made to</a:t>
            </a:r>
            <a:r>
              <a:rPr lang="en-US" baseline="0" dirty="0" smtClean="0"/>
              <a:t> date by USFWS – presented by JR</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10</a:t>
            </a:fld>
            <a:endParaRPr lang="en-US"/>
          </a:p>
        </p:txBody>
      </p:sp>
    </p:spTree>
    <p:extLst>
      <p:ext uri="{BB962C8B-B14F-4D97-AF65-F5344CB8AC3E}">
        <p14:creationId xmlns:p14="http://schemas.microsoft.com/office/powerpoint/2010/main" val="220334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steps for USFWS – presented</a:t>
            </a:r>
            <a:r>
              <a:rPr lang="en-US" baseline="0" dirty="0" smtClean="0"/>
              <a:t> by JR</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11</a:t>
            </a:fld>
            <a:endParaRPr lang="en-US"/>
          </a:p>
        </p:txBody>
      </p:sp>
    </p:spTree>
    <p:extLst>
      <p:ext uri="{BB962C8B-B14F-4D97-AF65-F5344CB8AC3E}">
        <p14:creationId xmlns:p14="http://schemas.microsoft.com/office/powerpoint/2010/main" val="237508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made</a:t>
            </a:r>
            <a:r>
              <a:rPr lang="en-US" baseline="0" dirty="0" smtClean="0"/>
              <a:t> to date by DWR, next steps</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12</a:t>
            </a:fld>
            <a:endParaRPr lang="en-US"/>
          </a:p>
        </p:txBody>
      </p:sp>
    </p:spTree>
    <p:extLst>
      <p:ext uri="{BB962C8B-B14F-4D97-AF65-F5344CB8AC3E}">
        <p14:creationId xmlns:p14="http://schemas.microsoft.com/office/powerpoint/2010/main" val="331955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made</a:t>
            </a:r>
            <a:r>
              <a:rPr lang="en-US" baseline="0" dirty="0" smtClean="0"/>
              <a:t> to date by DWR, next steps</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13</a:t>
            </a:fld>
            <a:endParaRPr lang="en-US"/>
          </a:p>
        </p:txBody>
      </p:sp>
    </p:spTree>
    <p:extLst>
      <p:ext uri="{BB962C8B-B14F-4D97-AF65-F5344CB8AC3E}">
        <p14:creationId xmlns:p14="http://schemas.microsoft.com/office/powerpoint/2010/main" val="3319557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made</a:t>
            </a:r>
            <a:r>
              <a:rPr lang="en-US" baseline="0" dirty="0" smtClean="0"/>
              <a:t> to date by USACE, next steps</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14</a:t>
            </a:fld>
            <a:endParaRPr lang="en-US"/>
          </a:p>
        </p:txBody>
      </p:sp>
    </p:spTree>
    <p:extLst>
      <p:ext uri="{BB962C8B-B14F-4D97-AF65-F5344CB8AC3E}">
        <p14:creationId xmlns:p14="http://schemas.microsoft.com/office/powerpoint/2010/main" val="3319557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made to date by CVFPB </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18</a:t>
            </a:fld>
            <a:endParaRPr lang="en-US"/>
          </a:p>
        </p:txBody>
      </p:sp>
    </p:spTree>
    <p:extLst>
      <p:ext uri="{BB962C8B-B14F-4D97-AF65-F5344CB8AC3E}">
        <p14:creationId xmlns:p14="http://schemas.microsoft.com/office/powerpoint/2010/main" val="283174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steps for CVFPB</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19</a:t>
            </a:fld>
            <a:endParaRPr lang="en-US"/>
          </a:p>
        </p:txBody>
      </p:sp>
    </p:spTree>
    <p:extLst>
      <p:ext uri="{BB962C8B-B14F-4D97-AF65-F5344CB8AC3E}">
        <p14:creationId xmlns:p14="http://schemas.microsoft.com/office/powerpoint/2010/main" val="2506300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 and responsibilities</a:t>
            </a:r>
          </a:p>
          <a:p>
            <a:r>
              <a:rPr lang="en-US" dirty="0" smtClean="0"/>
              <a:t>This timeline is attached to the Board item.  JR will go through it and address any questions the Board might have on it.</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20</a:t>
            </a:fld>
            <a:endParaRPr lang="en-US"/>
          </a:p>
        </p:txBody>
      </p:sp>
    </p:spTree>
    <p:extLst>
      <p:ext uri="{BB962C8B-B14F-4D97-AF65-F5344CB8AC3E}">
        <p14:creationId xmlns:p14="http://schemas.microsoft.com/office/powerpoint/2010/main" val="68180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21</a:t>
            </a:fld>
            <a:endParaRPr lang="en-US"/>
          </a:p>
        </p:txBody>
      </p:sp>
    </p:spTree>
    <p:extLst>
      <p:ext uri="{BB962C8B-B14F-4D97-AF65-F5344CB8AC3E}">
        <p14:creationId xmlns:p14="http://schemas.microsoft.com/office/powerpoint/2010/main" val="310422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 Map</a:t>
            </a:r>
          </a:p>
          <a:p>
            <a:r>
              <a:rPr lang="en-US" dirty="0" smtClean="0"/>
              <a:t>Stanislaus County, 3166</a:t>
            </a:r>
            <a:r>
              <a:rPr lang="en-US" baseline="0" dirty="0" smtClean="0"/>
              <a:t> acres adjacent to over 7,000 acre of additional wildlife habitat lands</a:t>
            </a:r>
          </a:p>
          <a:p>
            <a:r>
              <a:rPr lang="en-US" baseline="0" dirty="0" smtClean="0"/>
              <a:t>Mid San Joaquin River Region</a:t>
            </a:r>
          </a:p>
          <a:p>
            <a:r>
              <a:rPr lang="en-US" baseline="0" dirty="0" smtClean="0"/>
              <a:t>10 miles west of Modesto</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2</a:t>
            </a:fld>
            <a:endParaRPr lang="en-US"/>
          </a:p>
        </p:txBody>
      </p:sp>
    </p:spTree>
    <p:extLst>
      <p:ext uri="{BB962C8B-B14F-4D97-AF65-F5344CB8AC3E}">
        <p14:creationId xmlns:p14="http://schemas.microsoft.com/office/powerpoint/2010/main" val="283169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 of the landscape:</a:t>
            </a:r>
          </a:p>
          <a:p>
            <a:r>
              <a:rPr lang="en-US" dirty="0" smtClean="0"/>
              <a:t>Largely agricultural around the Refuge, within the Refuge all lands have been restored to floodplain habitat types</a:t>
            </a:r>
            <a:r>
              <a:rPr lang="en-US" baseline="0" dirty="0" smtClean="0"/>
              <a:t> including seasonal and permanent wetlands, forests, </a:t>
            </a:r>
            <a:r>
              <a:rPr lang="en-US" baseline="0" dirty="0" err="1" smtClean="0"/>
              <a:t>shrublands</a:t>
            </a:r>
            <a:r>
              <a:rPr lang="en-US" baseline="0" dirty="0" smtClean="0"/>
              <a:t>, and flood </a:t>
            </a:r>
            <a:r>
              <a:rPr lang="en-US" baseline="0" dirty="0" err="1" smtClean="0"/>
              <a:t>refugia</a:t>
            </a:r>
            <a:r>
              <a:rPr lang="en-US" baseline="0" dirty="0" smtClean="0"/>
              <a:t> for terrestrial species</a:t>
            </a:r>
          </a:p>
          <a:p>
            <a:r>
              <a:rPr lang="en-US" baseline="0" dirty="0" smtClean="0"/>
              <a:t>Over $40million in investment in habitat restoration supporting numerous special-status species including Riparian Brush Rabbit, riparian woodrat, least Bell’s vireo, and yellow warbler.  Completion of this project will allow for reconnection of the restored habitats with floodwaters, and provide habitat benefits for </a:t>
            </a:r>
            <a:r>
              <a:rPr lang="en-US" baseline="0" dirty="0" err="1" smtClean="0"/>
              <a:t>salminds</a:t>
            </a:r>
            <a:r>
              <a:rPr lang="en-US" baseline="0" dirty="0" smtClean="0"/>
              <a:t> migrating through the San Joaquin and its tributaries.  The acreage of floodplain foraging habitat that will be available to salmonids as a result of this project totals about 30% of the needed floodplain habitat calculated by the San Joaquin River Restoration Program upstream.</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3</a:t>
            </a:fld>
            <a:endParaRPr lang="en-US"/>
          </a:p>
        </p:txBody>
      </p:sp>
    </p:spTree>
    <p:extLst>
      <p:ext uri="{BB962C8B-B14F-4D97-AF65-F5344CB8AC3E}">
        <p14:creationId xmlns:p14="http://schemas.microsoft.com/office/powerpoint/2010/main" val="410849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Reclamation Districts and relationship to CVFPB and SPFC:</a:t>
            </a:r>
          </a:p>
          <a:p>
            <a:endParaRPr lang="en-US" dirty="0" smtClean="0"/>
          </a:p>
          <a:p>
            <a:r>
              <a:rPr lang="en-US" dirty="0" smtClean="0"/>
              <a:t>3 adjacent RDs: the “fourth amigo” 2101, Dos Rios Ranch 2092, and Faith and </a:t>
            </a:r>
            <a:r>
              <a:rPr lang="en-US" dirty="0" err="1" smtClean="0"/>
              <a:t>Mape’s</a:t>
            </a:r>
            <a:r>
              <a:rPr lang="en-US" dirty="0" smtClean="0"/>
              <a:t> Ranches which are largely managed in wildlife habitat and support a recovered population of Aleutian Cackling</a:t>
            </a:r>
            <a:r>
              <a:rPr lang="en-US" baseline="0" dirty="0" smtClean="0"/>
              <a:t> geese in seasonal wetlands and agricultural fields.  This area comprises over 12 miles of the San Joaquin River between the confluences with two of its largest tributaries.  It is </a:t>
            </a:r>
            <a:r>
              <a:rPr lang="en-US" baseline="0" dirty="0" err="1" smtClean="0"/>
              <a:t>immeditaely</a:t>
            </a:r>
            <a:r>
              <a:rPr lang="en-US" baseline="0" dirty="0" smtClean="0"/>
              <a:t> south of the Delta and about 20 miles north of the San Joaquin River Restoration Program’s area of interest.</a:t>
            </a:r>
          </a:p>
          <a:p>
            <a:endParaRPr lang="en-US" baseline="0" dirty="0" smtClean="0"/>
          </a:p>
          <a:p>
            <a:r>
              <a:rPr lang="en-US" baseline="0" dirty="0" smtClean="0"/>
              <a:t>The SPFC in this area is discontinuous including levee segments that tie into high ground at both ends.  The purpose of the flood control project in this area is to protect agricultural lands behind the levees from flooding.  The levees’ design level of flood protection is equal to about a 1 in 60-year flood event, above which these levees are overtopped.  </a:t>
            </a:r>
          </a:p>
          <a:p>
            <a:endParaRPr lang="en-US" baseline="0" dirty="0" smtClean="0"/>
          </a:p>
          <a:p>
            <a:r>
              <a:rPr lang="en-US" baseline="0" dirty="0" smtClean="0"/>
              <a:t>The project is a high priority project in the Mid San Joaquin Regional Flood Management Plan, and similar habitat management and levee modification is proposed for adjacent lands within RD 2092. </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4</a:t>
            </a:fld>
            <a:endParaRPr lang="en-US"/>
          </a:p>
        </p:txBody>
      </p:sp>
    </p:spTree>
    <p:extLst>
      <p:ext uri="{BB962C8B-B14F-4D97-AF65-F5344CB8AC3E}">
        <p14:creationId xmlns:p14="http://schemas.microsoft.com/office/powerpoint/2010/main" val="226859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Flood Modelling by DWR to support the 2017 CVFPP update</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5</a:t>
            </a:fld>
            <a:endParaRPr lang="en-US"/>
          </a:p>
        </p:txBody>
      </p:sp>
    </p:spTree>
    <p:extLst>
      <p:ext uri="{BB962C8B-B14F-4D97-AF65-F5344CB8AC3E}">
        <p14:creationId xmlns:p14="http://schemas.microsoft.com/office/powerpoint/2010/main" val="361281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Extent of Flooding as mapped by USACE – red thatched areas were identified in the USACE’s 1998 hydraulic analysis</a:t>
            </a:r>
            <a:r>
              <a:rPr lang="en-US" baseline="0" dirty="0" smtClean="0"/>
              <a:t> as being provided a flood benefit from the levees.  Flowage easements are required to be purchased over these lands to mitigate potential flood impacts associated with the Three Amigos NSA.  Paige will update the team on the progress.</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6</a:t>
            </a:fld>
            <a:endParaRPr lang="en-US"/>
          </a:p>
        </p:txBody>
      </p:sp>
    </p:spTree>
    <p:extLst>
      <p:ext uri="{BB962C8B-B14F-4D97-AF65-F5344CB8AC3E}">
        <p14:creationId xmlns:p14="http://schemas.microsoft.com/office/powerpoint/2010/main" val="70433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 Breach Locations – The USACE provided recommendations for levee breaching in their 1998 hydraulic analysis report.  They are represented here.  Currently,</a:t>
            </a:r>
            <a:r>
              <a:rPr lang="en-US" baseline="0" dirty="0" smtClean="0"/>
              <a:t> the project envisions modifying the levee are location #3 to promote drainage and reduce fish entrainment on the restored floodplain. All of these breach locations have been investigated in hydraulic analyses to determine optimal configurations for multiple benefits including habitat management and floodwater attenuation.</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7</a:t>
            </a:fld>
            <a:endParaRPr lang="en-US"/>
          </a:p>
        </p:txBody>
      </p:sp>
    </p:spTree>
    <p:extLst>
      <p:ext uri="{BB962C8B-B14F-4D97-AF65-F5344CB8AC3E}">
        <p14:creationId xmlns:p14="http://schemas.microsoft.com/office/powerpoint/2010/main" val="133810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Habitat restoration and land management – since 2002, USFWS has been working with partners to</a:t>
            </a:r>
            <a:r>
              <a:rPr lang="en-US" baseline="0" dirty="0" smtClean="0"/>
              <a:t> design and implement habitat restoration across the 3 amigos lands in anticipation of completion of the paperwork.  In 2006, floodwaters were impounded behind the levee and we observed damage to the restored habitat as a result of high water temperatures and poor drainage.  Presumably there were also fish entrainment losses associated with this event.  This event drove the USFWS to partner with River Partners and DWR to seek funding to complete the Three Amigos project and improve drainage at the site. </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8</a:t>
            </a:fld>
            <a:endParaRPr lang="en-US"/>
          </a:p>
        </p:txBody>
      </p:sp>
    </p:spTree>
    <p:extLst>
      <p:ext uri="{BB962C8B-B14F-4D97-AF65-F5344CB8AC3E}">
        <p14:creationId xmlns:p14="http://schemas.microsoft.com/office/powerpoint/2010/main" val="3230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Agreements</a:t>
            </a:r>
            <a:r>
              <a:rPr lang="en-US" baseline="0" dirty="0" smtClean="0"/>
              <a:t> and Responsibilities</a:t>
            </a:r>
          </a:p>
          <a:p>
            <a:r>
              <a:rPr lang="en-US" baseline="0" dirty="0" smtClean="0"/>
              <a:t>This document has been provided to Board members in past hearings.  In 1998, the three agencies (Board, USACE and USFWS) signed an agreement to work collaboratively to implement this project.  This 1998 agreement is the framework that the team has been using to chart a pathway forward.  The next slides provide a summary of each agency’s progress to date and next steps.</a:t>
            </a:r>
            <a:endParaRPr lang="en-US" dirty="0"/>
          </a:p>
        </p:txBody>
      </p:sp>
      <p:sp>
        <p:nvSpPr>
          <p:cNvPr id="4" name="Slide Number Placeholder 3"/>
          <p:cNvSpPr>
            <a:spLocks noGrp="1"/>
          </p:cNvSpPr>
          <p:nvPr>
            <p:ph type="sldNum" sz="quarter" idx="10"/>
          </p:nvPr>
        </p:nvSpPr>
        <p:spPr/>
        <p:txBody>
          <a:bodyPr/>
          <a:lstStyle/>
          <a:p>
            <a:fld id="{756F0ED6-2735-43FC-B44C-A8B584578DCA}" type="slidenum">
              <a:rPr lang="en-US" smtClean="0"/>
              <a:t>9</a:t>
            </a:fld>
            <a:endParaRPr lang="en-US"/>
          </a:p>
        </p:txBody>
      </p:sp>
    </p:spTree>
    <p:extLst>
      <p:ext uri="{BB962C8B-B14F-4D97-AF65-F5344CB8AC3E}">
        <p14:creationId xmlns:p14="http://schemas.microsoft.com/office/powerpoint/2010/main" val="242556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DCF169-0338-4F76-973B-B3130E451A90}"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111076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CF169-0338-4F76-973B-B3130E451A90}"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85554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CF169-0338-4F76-973B-B3130E451A90}"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41251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CF169-0338-4F76-973B-B3130E451A90}"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33566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DCF169-0338-4F76-973B-B3130E451A90}"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36174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DCF169-0338-4F76-973B-B3130E451A90}"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198591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DCF169-0338-4F76-973B-B3130E451A90}"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145333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DCF169-0338-4F76-973B-B3130E451A90}"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206390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CF169-0338-4F76-973B-B3130E451A90}"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249741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CF169-0338-4F76-973B-B3130E451A90}"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17963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CF169-0338-4F76-973B-B3130E451A90}"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7B28E-C0FA-4B42-800C-66B63F4D5A0B}" type="slidenum">
              <a:rPr lang="en-US" smtClean="0"/>
              <a:t>‹#›</a:t>
            </a:fld>
            <a:endParaRPr lang="en-US"/>
          </a:p>
        </p:txBody>
      </p:sp>
    </p:spTree>
    <p:extLst>
      <p:ext uri="{BB962C8B-B14F-4D97-AF65-F5344CB8AC3E}">
        <p14:creationId xmlns:p14="http://schemas.microsoft.com/office/powerpoint/2010/main" val="175107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CF169-0338-4F76-973B-B3130E451A90}" type="datetimeFigureOut">
              <a:rPr lang="en-US" smtClean="0"/>
              <a:t>8/27/2015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7B28E-C0FA-4B42-800C-66B63F4D5A0B}" type="slidenum">
              <a:rPr lang="en-US" smtClean="0"/>
              <a:t>‹#›</a:t>
            </a:fld>
            <a:endParaRPr lang="en-US"/>
          </a:p>
        </p:txBody>
      </p:sp>
    </p:spTree>
    <p:extLst>
      <p:ext uri="{BB962C8B-B14F-4D97-AF65-F5344CB8AC3E}">
        <p14:creationId xmlns:p14="http://schemas.microsoft.com/office/powerpoint/2010/main" val="2944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7" descr="cover or clo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290004" y="914400"/>
            <a:ext cx="8839200" cy="1676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smtClean="0">
                <a:solidFill>
                  <a:schemeClr val="bg1"/>
                </a:solidFill>
              </a:rPr>
              <a:t>Three Amigos Non-Structural Alternative</a:t>
            </a:r>
            <a:r>
              <a:rPr lang="en-US" altLang="en-US" sz="4800" b="1" dirty="0" smtClean="0">
                <a:solidFill>
                  <a:schemeClr val="bg1"/>
                </a:solidFill>
              </a:rPr>
              <a:t> </a:t>
            </a:r>
            <a:r>
              <a:rPr lang="en-US" altLang="en-US" b="1" dirty="0" smtClean="0">
                <a:solidFill>
                  <a:schemeClr val="bg1"/>
                </a:solidFill>
              </a:rPr>
              <a:t/>
            </a:r>
            <a:br>
              <a:rPr lang="en-US" altLang="en-US" b="1" dirty="0" smtClean="0">
                <a:solidFill>
                  <a:schemeClr val="bg1"/>
                </a:solidFill>
              </a:rPr>
            </a:br>
            <a:r>
              <a:rPr lang="en-US" altLang="en-US" sz="2800" b="1" dirty="0" smtClean="0">
                <a:solidFill>
                  <a:schemeClr val="bg1"/>
                </a:solidFill>
              </a:rPr>
              <a:t>Update to the CVFPB </a:t>
            </a:r>
            <a:br>
              <a:rPr lang="en-US" altLang="en-US" sz="2800" b="1" dirty="0" smtClean="0">
                <a:solidFill>
                  <a:schemeClr val="bg1"/>
                </a:solidFill>
              </a:rPr>
            </a:br>
            <a:r>
              <a:rPr lang="en-US" altLang="en-US" sz="2800" b="1" dirty="0" smtClean="0">
                <a:solidFill>
                  <a:schemeClr val="bg1"/>
                </a:solidFill>
              </a:rPr>
              <a:t>August 28, 2015</a:t>
            </a:r>
            <a:endParaRPr lang="en-US" altLang="en-US" sz="4000" b="1" dirty="0">
              <a:solidFill>
                <a:schemeClr val="bg1"/>
              </a:solidFill>
            </a:endParaRPr>
          </a:p>
        </p:txBody>
      </p:sp>
      <p:sp>
        <p:nvSpPr>
          <p:cNvPr id="6" name="Rectangle 3"/>
          <p:cNvSpPr txBox="1">
            <a:spLocks noChangeArrowheads="1"/>
          </p:cNvSpPr>
          <p:nvPr/>
        </p:nvSpPr>
        <p:spPr>
          <a:xfrm>
            <a:off x="304800" y="1219200"/>
            <a:ext cx="8839200" cy="5105400"/>
          </a:xfrm>
          <a:prstGeom prst="rect">
            <a:avLst/>
          </a:prstGeom>
          <a:noFill/>
        </p:spPr>
        <p:txBody>
          <a:bodyPr vert="horz" lIns="91440" tIns="45720" rIns="91440" bIns="45720" rtlCol="0" anchor="b">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en-US" sz="1600" b="1" dirty="0" smtClean="0">
                <a:solidFill>
                  <a:schemeClr val="bg1"/>
                </a:solidFill>
              </a:rPr>
              <a:t>Julie Rentner,  Special Projects Director, River Partners</a:t>
            </a:r>
          </a:p>
          <a:p>
            <a:pPr algn="l"/>
            <a:r>
              <a:rPr lang="en-US" altLang="en-US" sz="1600" b="1" dirty="0" smtClean="0">
                <a:solidFill>
                  <a:schemeClr val="bg1"/>
                </a:solidFill>
              </a:rPr>
              <a:t>Paige Caldwell, Chief of the Readiness Section, US Army Corps of Engineers</a:t>
            </a:r>
          </a:p>
          <a:p>
            <a:pPr algn="l"/>
            <a:r>
              <a:rPr lang="en-US" altLang="en-US" sz="1600" b="1" dirty="0" smtClean="0">
                <a:solidFill>
                  <a:schemeClr val="bg1"/>
                </a:solidFill>
              </a:rPr>
              <a:t>Patrick </a:t>
            </a:r>
            <a:r>
              <a:rPr lang="en-US" altLang="en-US" sz="1600" b="1" dirty="0" err="1" smtClean="0">
                <a:solidFill>
                  <a:schemeClr val="bg1"/>
                </a:solidFill>
              </a:rPr>
              <a:t>Luzuriaga</a:t>
            </a:r>
            <a:r>
              <a:rPr lang="en-US" altLang="en-US" sz="1600" b="1" dirty="0" smtClean="0">
                <a:solidFill>
                  <a:schemeClr val="bg1"/>
                </a:solidFill>
              </a:rPr>
              <a:t>, Program Manager Flood Protection Corridor Program, DWR</a:t>
            </a:r>
            <a:endParaRPr lang="en-US" altLang="en-US" sz="1600" b="1" dirty="0">
              <a:solidFill>
                <a:schemeClr val="bg1"/>
              </a:solidFill>
            </a:endParaRPr>
          </a:p>
        </p:txBody>
      </p:sp>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83518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304800" y="228600"/>
            <a:ext cx="8458200" cy="5943600"/>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smtClean="0">
                <a:solidFill>
                  <a:schemeClr val="bg1"/>
                </a:solidFill>
              </a:rPr>
              <a:t>USFWS progress update</a:t>
            </a:r>
          </a:p>
          <a:p>
            <a:pPr algn="l"/>
            <a:endParaRPr lang="en-US" altLang="en-US" sz="3200" b="1" dirty="0" smtClean="0">
              <a:solidFill>
                <a:schemeClr val="bg1"/>
              </a:solidFill>
            </a:endParaRPr>
          </a:p>
          <a:p>
            <a:pPr marL="457200" indent="-457200" algn="l">
              <a:buFont typeface="Arial" panose="020B0604020202020204" pitchFamily="34" charset="0"/>
              <a:buChar char="•"/>
            </a:pPr>
            <a:r>
              <a:rPr lang="en-US" altLang="en-US" sz="3200" dirty="0" smtClean="0">
                <a:solidFill>
                  <a:schemeClr val="bg1"/>
                </a:solidFill>
              </a:rPr>
              <a:t>Completed land acquisition and NEPA for inclusion of the 3 Reclamation Districts in the San Joaquin River National Wildlife Refuge</a:t>
            </a:r>
          </a:p>
          <a:p>
            <a:pPr marL="457200" indent="-457200" algn="l">
              <a:buFont typeface="Arial" panose="020B0604020202020204" pitchFamily="34" charset="0"/>
              <a:buChar char="•"/>
            </a:pPr>
            <a:r>
              <a:rPr lang="en-US" altLang="en-US" sz="3200" dirty="0" smtClean="0">
                <a:solidFill>
                  <a:schemeClr val="bg1"/>
                </a:solidFill>
              </a:rPr>
              <a:t>Completed habitat restoration on the 3 Reclamation District lands in anticipation of breaching the levees</a:t>
            </a:r>
          </a:p>
          <a:p>
            <a:pPr algn="l"/>
            <a:endParaRPr lang="en-US" altLang="en-US" sz="4000" b="1" dirty="0">
              <a:solidFill>
                <a:schemeClr val="bg1"/>
              </a:solidFill>
            </a:endParaRPr>
          </a:p>
        </p:txBody>
      </p:sp>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98015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43000"/>
            <a:ext cx="8305800" cy="5029200"/>
          </a:xfrm>
        </p:spPr>
        <p:txBody>
          <a:bodyPr/>
          <a:lstStyle/>
          <a:p>
            <a:pPr marL="457200" indent="-457200" algn="l">
              <a:buFont typeface="Arial" panose="020B0604020202020204" pitchFamily="34" charset="0"/>
              <a:buChar char="•"/>
            </a:pPr>
            <a:r>
              <a:rPr lang="en-US" dirty="0" smtClean="0">
                <a:solidFill>
                  <a:schemeClr val="bg1"/>
                </a:solidFill>
              </a:rPr>
              <a:t>Release USACE from ring levee obligation</a:t>
            </a:r>
          </a:p>
          <a:p>
            <a:pPr marL="457200" indent="-457200" algn="l">
              <a:buFont typeface="Arial" panose="020B0604020202020204" pitchFamily="34" charset="0"/>
              <a:buChar char="•"/>
            </a:pPr>
            <a:r>
              <a:rPr lang="en-US" dirty="0" smtClean="0">
                <a:solidFill>
                  <a:schemeClr val="bg1"/>
                </a:solidFill>
              </a:rPr>
              <a:t>Execute Maintenance Agreement with USACE</a:t>
            </a:r>
          </a:p>
          <a:p>
            <a:pPr marL="457200" indent="-457200" algn="l">
              <a:buFont typeface="Arial" panose="020B0604020202020204" pitchFamily="34" charset="0"/>
              <a:buChar char="•"/>
            </a:pPr>
            <a:r>
              <a:rPr lang="en-US" dirty="0" smtClean="0">
                <a:solidFill>
                  <a:schemeClr val="bg1"/>
                </a:solidFill>
              </a:rPr>
              <a:t>Work with River Partners and DWR on Encroachment Permit Application for levee modification: drainage pipes at recommended breach location #3</a:t>
            </a:r>
            <a:endParaRPr lang="en-US" dirty="0">
              <a:solidFill>
                <a:schemeClr val="bg1"/>
              </a:solidFill>
            </a:endParaRPr>
          </a:p>
        </p:txBody>
      </p:sp>
      <p:sp>
        <p:nvSpPr>
          <p:cNvPr id="5" name="Rectangle 2"/>
          <p:cNvSpPr txBox="1">
            <a:spLocks noChangeArrowheads="1"/>
          </p:cNvSpPr>
          <p:nvPr/>
        </p:nvSpPr>
        <p:spPr>
          <a:xfrm>
            <a:off x="304800" y="228600"/>
            <a:ext cx="88392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smtClean="0">
                <a:solidFill>
                  <a:schemeClr val="bg1"/>
                </a:solidFill>
              </a:rPr>
              <a:t>Next Steps: USFWS</a:t>
            </a:r>
            <a:endParaRPr lang="en-US" altLang="en-US" sz="4000" b="1" dirty="0">
              <a:solidFill>
                <a:schemeClr val="bg1"/>
              </a:solidFill>
            </a:endParaRPr>
          </a:p>
        </p:txBody>
      </p:sp>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74295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4541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4033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0108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0142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745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0249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143000"/>
            <a:ext cx="8305800" cy="5029200"/>
          </a:xfrm>
        </p:spPr>
        <p:txBody>
          <a:bodyPr/>
          <a:lstStyle/>
          <a:p>
            <a:pPr marL="457200" indent="-457200" algn="l">
              <a:buFont typeface="Arial" panose="020B0604020202020204" pitchFamily="34" charset="0"/>
              <a:buChar char="•"/>
            </a:pPr>
            <a:r>
              <a:rPr lang="en-US" dirty="0" smtClean="0">
                <a:solidFill>
                  <a:schemeClr val="bg1"/>
                </a:solidFill>
              </a:rPr>
              <a:t>Completed Preliminary Real Estate Review for Sacramento San Joaquin Drainage District (SSJDD) Easements</a:t>
            </a:r>
          </a:p>
          <a:p>
            <a:pPr marL="457200" indent="-457200" algn="l">
              <a:buFont typeface="Arial" panose="020B0604020202020204" pitchFamily="34" charset="0"/>
              <a:buChar char="•"/>
            </a:pPr>
            <a:r>
              <a:rPr lang="en-US" dirty="0" smtClean="0">
                <a:solidFill>
                  <a:schemeClr val="bg1"/>
                </a:solidFill>
              </a:rPr>
              <a:t>Hosted planning meetings for stakeholders October 2014, April 2015, July 2015 and developed timelines and project approaches</a:t>
            </a:r>
            <a:endParaRPr lang="en-US" dirty="0">
              <a:solidFill>
                <a:schemeClr val="bg1"/>
              </a:solidFill>
            </a:endParaRPr>
          </a:p>
        </p:txBody>
      </p:sp>
      <p:sp>
        <p:nvSpPr>
          <p:cNvPr id="5" name="Rectangle 2"/>
          <p:cNvSpPr txBox="1">
            <a:spLocks noChangeArrowheads="1"/>
          </p:cNvSpPr>
          <p:nvPr/>
        </p:nvSpPr>
        <p:spPr>
          <a:xfrm>
            <a:off x="304800" y="228600"/>
            <a:ext cx="8839200" cy="762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smtClean="0">
                <a:solidFill>
                  <a:schemeClr val="bg1"/>
                </a:solidFill>
              </a:rPr>
              <a:t>CVFPB progress update</a:t>
            </a:r>
            <a:endParaRPr lang="en-US" altLang="en-US" sz="4000" b="1" dirty="0">
              <a:solidFill>
                <a:schemeClr val="bg1"/>
              </a:solidFill>
            </a:endParaRPr>
          </a:p>
        </p:txBody>
      </p:sp>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6058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2"/>
          <p:cNvSpPr txBox="1">
            <a:spLocks noChangeArrowheads="1"/>
          </p:cNvSpPr>
          <p:nvPr/>
        </p:nvSpPr>
        <p:spPr>
          <a:xfrm>
            <a:off x="304800" y="228600"/>
            <a:ext cx="8839200" cy="762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smtClean="0">
                <a:solidFill>
                  <a:schemeClr val="bg1"/>
                </a:solidFill>
              </a:rPr>
              <a:t>CVFPB next steps</a:t>
            </a:r>
            <a:endParaRPr lang="en-US" altLang="en-US" sz="4000" b="1" dirty="0">
              <a:solidFill>
                <a:schemeClr val="bg1"/>
              </a:solidFill>
            </a:endParaRPr>
          </a:p>
        </p:txBody>
      </p:sp>
      <p:sp>
        <p:nvSpPr>
          <p:cNvPr id="11" name="Subtitle 2"/>
          <p:cNvSpPr>
            <a:spLocks noGrp="1"/>
          </p:cNvSpPr>
          <p:nvPr>
            <p:ph type="subTitle" idx="1"/>
          </p:nvPr>
        </p:nvSpPr>
        <p:spPr>
          <a:xfrm>
            <a:off x="381000" y="990600"/>
            <a:ext cx="8305800" cy="5181600"/>
          </a:xfrm>
        </p:spPr>
        <p:txBody>
          <a:bodyPr>
            <a:normAutofit fontScale="85000" lnSpcReduction="20000"/>
          </a:bodyPr>
          <a:lstStyle/>
          <a:p>
            <a:pPr algn="l"/>
            <a:r>
              <a:rPr lang="en-US" dirty="0" smtClean="0">
                <a:solidFill>
                  <a:schemeClr val="bg1"/>
                </a:solidFill>
              </a:rPr>
              <a:t>Staff to prepare recommendations regarding:</a:t>
            </a:r>
          </a:p>
          <a:p>
            <a:pPr marL="457200" indent="-457200" algn="l">
              <a:buFont typeface="Arial" panose="020B0604020202020204" pitchFamily="34" charset="0"/>
              <a:buChar char="•"/>
            </a:pPr>
            <a:r>
              <a:rPr lang="en-US" dirty="0" smtClean="0">
                <a:solidFill>
                  <a:schemeClr val="bg1"/>
                </a:solidFill>
              </a:rPr>
              <a:t>SSJDD property disposal or maintenance</a:t>
            </a:r>
          </a:p>
          <a:p>
            <a:pPr marL="457200" indent="-457200" algn="l">
              <a:buFont typeface="Arial" panose="020B0604020202020204" pitchFamily="34" charset="0"/>
              <a:buChar char="•"/>
            </a:pPr>
            <a:r>
              <a:rPr lang="en-US" dirty="0" smtClean="0">
                <a:solidFill>
                  <a:schemeClr val="bg1"/>
                </a:solidFill>
              </a:rPr>
              <a:t>Dissolution of maintenance assurance agreements with RDs 2099, 2100 and 2102</a:t>
            </a:r>
          </a:p>
          <a:p>
            <a:pPr marL="457200" indent="-457200" algn="l">
              <a:buFont typeface="Arial" panose="020B0604020202020204" pitchFamily="34" charset="0"/>
              <a:buChar char="•"/>
            </a:pPr>
            <a:r>
              <a:rPr lang="en-US" dirty="0" smtClean="0">
                <a:solidFill>
                  <a:schemeClr val="bg1"/>
                </a:solidFill>
              </a:rPr>
              <a:t>CEQA Responsible Agency Findings</a:t>
            </a:r>
          </a:p>
          <a:p>
            <a:pPr algn="l"/>
            <a:endParaRPr lang="en-US" dirty="0" smtClean="0">
              <a:solidFill>
                <a:schemeClr val="bg1"/>
              </a:solidFill>
            </a:endParaRPr>
          </a:p>
          <a:p>
            <a:pPr algn="l"/>
            <a:r>
              <a:rPr lang="en-US" dirty="0" smtClean="0">
                <a:solidFill>
                  <a:schemeClr val="bg1"/>
                </a:solidFill>
              </a:rPr>
              <a:t>Staff to present these recommendations to the Board</a:t>
            </a:r>
          </a:p>
          <a:p>
            <a:pPr algn="l"/>
            <a:endParaRPr lang="en-US" dirty="0" smtClean="0">
              <a:solidFill>
                <a:schemeClr val="bg1"/>
              </a:solidFill>
            </a:endParaRPr>
          </a:p>
          <a:p>
            <a:pPr algn="l"/>
            <a:r>
              <a:rPr lang="en-US" dirty="0" smtClean="0">
                <a:solidFill>
                  <a:schemeClr val="bg1"/>
                </a:solidFill>
              </a:rPr>
              <a:t>Board to consider Resolution prepared by staff and accept the modified O&amp;M Manual prepared by USACE</a:t>
            </a:r>
          </a:p>
          <a:p>
            <a:pPr algn="l"/>
            <a:endParaRPr lang="en-US" dirty="0">
              <a:solidFill>
                <a:schemeClr val="bg1"/>
              </a:solidFill>
            </a:endParaRPr>
          </a:p>
          <a:p>
            <a:pPr algn="l"/>
            <a:r>
              <a:rPr lang="en-US" dirty="0" smtClean="0">
                <a:solidFill>
                  <a:schemeClr val="bg1"/>
                </a:solidFill>
              </a:rPr>
              <a:t>Pending task completion, anticipate Board action at CVFPB meeting on December 18, 2015</a:t>
            </a:r>
          </a:p>
        </p:txBody>
      </p:sp>
    </p:spTree>
    <p:extLst>
      <p:ext uri="{BB962C8B-B14F-4D97-AF65-F5344CB8AC3E}">
        <p14:creationId xmlns:p14="http://schemas.microsoft.com/office/powerpoint/2010/main" val="2911385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6" descr="C:\Users\jrentner\Desktop\Drafts\nutcher\Hidden Valley Ranch Regional 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3" y="457200"/>
            <a:ext cx="8964612"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2971800" y="3140075"/>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a:solidFill>
                  <a:srgbClr val="FF0000"/>
                </a:solidFill>
              </a:rPr>
              <a:t>Three Amigos</a:t>
            </a:r>
          </a:p>
        </p:txBody>
      </p:sp>
      <p:cxnSp>
        <p:nvCxnSpPr>
          <p:cNvPr id="12" name="Straight Arrow Connector 11"/>
          <p:cNvCxnSpPr/>
          <p:nvPr/>
        </p:nvCxnSpPr>
        <p:spPr>
          <a:xfrm flipH="1">
            <a:off x="1219200" y="3429000"/>
            <a:ext cx="1752600" cy="2619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219200" y="3429000"/>
            <a:ext cx="17526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600200" y="3429000"/>
            <a:ext cx="1371600"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826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2" descr="C:\Users\jrentner\Desktop\Drafts\ERFA\Three Amigos Gant Chart 20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612590"/>
            <a:ext cx="9144000" cy="439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8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IMG_32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9753600"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2"/>
          <p:cNvSpPr txBox="1">
            <a:spLocks noChangeArrowheads="1"/>
          </p:cNvSpPr>
          <p:nvPr/>
        </p:nvSpPr>
        <p:spPr>
          <a:xfrm>
            <a:off x="304800" y="228600"/>
            <a:ext cx="8839200" cy="762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smtClean="0">
                <a:solidFill>
                  <a:schemeClr val="bg1"/>
                </a:solidFill>
              </a:rPr>
              <a:t>Questions?</a:t>
            </a:r>
            <a:endParaRPr lang="en-US" altLang="en-US" sz="4000" b="1" dirty="0">
              <a:solidFill>
                <a:schemeClr val="bg1"/>
              </a:solidFill>
            </a:endParaRPr>
          </a:p>
        </p:txBody>
      </p:sp>
    </p:spTree>
    <p:extLst>
      <p:ext uri="{BB962C8B-B14F-4D97-AF65-F5344CB8AC3E}">
        <p14:creationId xmlns:p14="http://schemas.microsoft.com/office/powerpoint/2010/main" val="4121749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4800" y="0"/>
            <a:ext cx="8515846" cy="6400800"/>
          </a:xfrm>
          <a:prstGeom prst="rect">
            <a:avLst/>
          </a:prstGeom>
        </p:spPr>
      </p:pic>
    </p:spTree>
    <p:extLst>
      <p:ext uri="{BB962C8B-B14F-4D97-AF65-F5344CB8AC3E}">
        <p14:creationId xmlns:p14="http://schemas.microsoft.com/office/powerpoint/2010/main" val="3527692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4800" y="0"/>
            <a:ext cx="8534400" cy="6396151"/>
          </a:xfrm>
          <a:prstGeom prst="rect">
            <a:avLst/>
          </a:prstGeom>
        </p:spPr>
      </p:pic>
    </p:spTree>
    <p:extLst>
      <p:ext uri="{BB962C8B-B14F-4D97-AF65-F5344CB8AC3E}">
        <p14:creationId xmlns:p14="http://schemas.microsoft.com/office/powerpoint/2010/main" val="240123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0338"/>
            <a:ext cx="7031038" cy="624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2286000" y="160338"/>
            <a:ext cx="1277938" cy="1250950"/>
          </a:xfrm>
          <a:custGeom>
            <a:avLst/>
            <a:gdLst>
              <a:gd name="connsiteX0" fmla="*/ 0 w 1278384"/>
              <a:gd name="connsiteY0" fmla="*/ 133165 h 1251752"/>
              <a:gd name="connsiteX1" fmla="*/ 115409 w 1278384"/>
              <a:gd name="connsiteY1" fmla="*/ 44388 h 1251752"/>
              <a:gd name="connsiteX2" fmla="*/ 248574 w 1278384"/>
              <a:gd name="connsiteY2" fmla="*/ 44388 h 1251752"/>
              <a:gd name="connsiteX3" fmla="*/ 372862 w 1278384"/>
              <a:gd name="connsiteY3" fmla="*/ 0 h 1251752"/>
              <a:gd name="connsiteX4" fmla="*/ 479394 w 1278384"/>
              <a:gd name="connsiteY4" fmla="*/ 88777 h 1251752"/>
              <a:gd name="connsiteX5" fmla="*/ 585926 w 1278384"/>
              <a:gd name="connsiteY5" fmla="*/ 150920 h 1251752"/>
              <a:gd name="connsiteX6" fmla="*/ 754601 w 1278384"/>
              <a:gd name="connsiteY6" fmla="*/ 97654 h 1251752"/>
              <a:gd name="connsiteX7" fmla="*/ 825623 w 1278384"/>
              <a:gd name="connsiteY7" fmla="*/ 168676 h 1251752"/>
              <a:gd name="connsiteX8" fmla="*/ 949910 w 1278384"/>
              <a:gd name="connsiteY8" fmla="*/ 310719 h 1251752"/>
              <a:gd name="connsiteX9" fmla="*/ 1012054 w 1278384"/>
              <a:gd name="connsiteY9" fmla="*/ 506027 h 1251752"/>
              <a:gd name="connsiteX10" fmla="*/ 1189607 w 1278384"/>
              <a:gd name="connsiteY10" fmla="*/ 683581 h 1251752"/>
              <a:gd name="connsiteX11" fmla="*/ 1278384 w 1278384"/>
              <a:gd name="connsiteY11" fmla="*/ 852256 h 1251752"/>
              <a:gd name="connsiteX12" fmla="*/ 1003176 w 1278384"/>
              <a:gd name="connsiteY12" fmla="*/ 1154097 h 1251752"/>
              <a:gd name="connsiteX13" fmla="*/ 763479 w 1278384"/>
              <a:gd name="connsiteY13" fmla="*/ 1251752 h 1251752"/>
              <a:gd name="connsiteX14" fmla="*/ 630314 w 1278384"/>
              <a:gd name="connsiteY14" fmla="*/ 1074198 h 1251752"/>
              <a:gd name="connsiteX15" fmla="*/ 630314 w 1278384"/>
              <a:gd name="connsiteY15" fmla="*/ 1003177 h 1251752"/>
              <a:gd name="connsiteX16" fmla="*/ 497149 w 1278384"/>
              <a:gd name="connsiteY16" fmla="*/ 807868 h 1251752"/>
              <a:gd name="connsiteX17" fmla="*/ 337351 w 1278384"/>
              <a:gd name="connsiteY17" fmla="*/ 683581 h 1251752"/>
              <a:gd name="connsiteX18" fmla="*/ 337351 w 1278384"/>
              <a:gd name="connsiteY18" fmla="*/ 683581 h 1251752"/>
              <a:gd name="connsiteX19" fmla="*/ 230819 w 1278384"/>
              <a:gd name="connsiteY19" fmla="*/ 488272 h 1251752"/>
              <a:gd name="connsiteX20" fmla="*/ 124287 w 1278384"/>
              <a:gd name="connsiteY20" fmla="*/ 355107 h 1251752"/>
              <a:gd name="connsiteX21" fmla="*/ 0 w 1278384"/>
              <a:gd name="connsiteY21" fmla="*/ 195309 h 125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384" h="1251752">
                <a:moveTo>
                  <a:pt x="0" y="133165"/>
                </a:moveTo>
                <a:lnTo>
                  <a:pt x="115409" y="44388"/>
                </a:lnTo>
                <a:lnTo>
                  <a:pt x="248574" y="44388"/>
                </a:lnTo>
                <a:lnTo>
                  <a:pt x="372862" y="0"/>
                </a:lnTo>
                <a:lnTo>
                  <a:pt x="479394" y="88777"/>
                </a:lnTo>
                <a:lnTo>
                  <a:pt x="585926" y="150920"/>
                </a:lnTo>
                <a:lnTo>
                  <a:pt x="754601" y="97654"/>
                </a:lnTo>
                <a:lnTo>
                  <a:pt x="825623" y="168676"/>
                </a:lnTo>
                <a:lnTo>
                  <a:pt x="949910" y="310719"/>
                </a:lnTo>
                <a:lnTo>
                  <a:pt x="1012054" y="506027"/>
                </a:lnTo>
                <a:lnTo>
                  <a:pt x="1189607" y="683581"/>
                </a:lnTo>
                <a:lnTo>
                  <a:pt x="1278384" y="852256"/>
                </a:lnTo>
                <a:lnTo>
                  <a:pt x="1003176" y="1154097"/>
                </a:lnTo>
                <a:lnTo>
                  <a:pt x="763479" y="1251752"/>
                </a:lnTo>
                <a:lnTo>
                  <a:pt x="630314" y="1074198"/>
                </a:lnTo>
                <a:lnTo>
                  <a:pt x="630314" y="1003177"/>
                </a:lnTo>
                <a:lnTo>
                  <a:pt x="497149" y="807868"/>
                </a:lnTo>
                <a:lnTo>
                  <a:pt x="337351" y="683581"/>
                </a:lnTo>
                <a:lnTo>
                  <a:pt x="337351" y="683581"/>
                </a:lnTo>
                <a:lnTo>
                  <a:pt x="230819" y="488272"/>
                </a:lnTo>
                <a:lnTo>
                  <a:pt x="124287" y="355107"/>
                </a:lnTo>
                <a:lnTo>
                  <a:pt x="0" y="195309"/>
                </a:lnTo>
              </a:path>
            </a:pathLst>
          </a:cu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RD 2099</a:t>
            </a:r>
            <a:endParaRPr lang="en-US" dirty="0">
              <a:solidFill>
                <a:schemeClr val="tx1"/>
              </a:solidFill>
            </a:endParaRPr>
          </a:p>
        </p:txBody>
      </p:sp>
      <p:sp>
        <p:nvSpPr>
          <p:cNvPr id="12" name="Freeform 11"/>
          <p:cNvSpPr/>
          <p:nvPr/>
        </p:nvSpPr>
        <p:spPr>
          <a:xfrm>
            <a:off x="2862263" y="1082675"/>
            <a:ext cx="2228850" cy="3089275"/>
          </a:xfrm>
          <a:custGeom>
            <a:avLst/>
            <a:gdLst>
              <a:gd name="connsiteX0" fmla="*/ 275208 w 2228295"/>
              <a:gd name="connsiteY0" fmla="*/ 461639 h 3089429"/>
              <a:gd name="connsiteX1" fmla="*/ 719091 w 2228295"/>
              <a:gd name="connsiteY1" fmla="*/ 0 h 3089429"/>
              <a:gd name="connsiteX2" fmla="*/ 994299 w 2228295"/>
              <a:gd name="connsiteY2" fmla="*/ 372862 h 3089429"/>
              <a:gd name="connsiteX3" fmla="*/ 1083076 w 2228295"/>
              <a:gd name="connsiteY3" fmla="*/ 372862 h 3089429"/>
              <a:gd name="connsiteX4" fmla="*/ 1162975 w 2228295"/>
              <a:gd name="connsiteY4" fmla="*/ 363984 h 3089429"/>
              <a:gd name="connsiteX5" fmla="*/ 1242874 w 2228295"/>
              <a:gd name="connsiteY5" fmla="*/ 435006 h 3089429"/>
              <a:gd name="connsiteX6" fmla="*/ 1242874 w 2228295"/>
              <a:gd name="connsiteY6" fmla="*/ 514905 h 3089429"/>
              <a:gd name="connsiteX7" fmla="*/ 1207363 w 2228295"/>
              <a:gd name="connsiteY7" fmla="*/ 683580 h 3089429"/>
              <a:gd name="connsiteX8" fmla="*/ 1216241 w 2228295"/>
              <a:gd name="connsiteY8" fmla="*/ 905522 h 3089429"/>
              <a:gd name="connsiteX9" fmla="*/ 1349406 w 2228295"/>
              <a:gd name="connsiteY9" fmla="*/ 1038687 h 3089429"/>
              <a:gd name="connsiteX10" fmla="*/ 1482571 w 2228295"/>
              <a:gd name="connsiteY10" fmla="*/ 1127464 h 3089429"/>
              <a:gd name="connsiteX11" fmla="*/ 1677880 w 2228295"/>
              <a:gd name="connsiteY11" fmla="*/ 1154097 h 3089429"/>
              <a:gd name="connsiteX12" fmla="*/ 1757779 w 2228295"/>
              <a:gd name="connsiteY12" fmla="*/ 1154097 h 3089429"/>
              <a:gd name="connsiteX13" fmla="*/ 2050742 w 2228295"/>
              <a:gd name="connsiteY13" fmla="*/ 1420427 h 3089429"/>
              <a:gd name="connsiteX14" fmla="*/ 2228295 w 2228295"/>
              <a:gd name="connsiteY14" fmla="*/ 1296140 h 3089429"/>
              <a:gd name="connsiteX15" fmla="*/ 2228295 w 2228295"/>
              <a:gd name="connsiteY15" fmla="*/ 1509204 h 3089429"/>
              <a:gd name="connsiteX16" fmla="*/ 2166152 w 2228295"/>
              <a:gd name="connsiteY16" fmla="*/ 1748901 h 3089429"/>
              <a:gd name="connsiteX17" fmla="*/ 2130641 w 2228295"/>
              <a:gd name="connsiteY17" fmla="*/ 2032986 h 3089429"/>
              <a:gd name="connsiteX18" fmla="*/ 2112886 w 2228295"/>
              <a:gd name="connsiteY18" fmla="*/ 2299316 h 3089429"/>
              <a:gd name="connsiteX19" fmla="*/ 1926454 w 2228295"/>
              <a:gd name="connsiteY19" fmla="*/ 2459114 h 3089429"/>
              <a:gd name="connsiteX20" fmla="*/ 1819922 w 2228295"/>
              <a:gd name="connsiteY20" fmla="*/ 2610035 h 3089429"/>
              <a:gd name="connsiteX21" fmla="*/ 1571348 w 2228295"/>
              <a:gd name="connsiteY21" fmla="*/ 2876365 h 3089429"/>
              <a:gd name="connsiteX22" fmla="*/ 1429305 w 2228295"/>
              <a:gd name="connsiteY22" fmla="*/ 2965141 h 3089429"/>
              <a:gd name="connsiteX23" fmla="*/ 1162975 w 2228295"/>
              <a:gd name="connsiteY23" fmla="*/ 3036163 h 3089429"/>
              <a:gd name="connsiteX24" fmla="*/ 976544 w 2228295"/>
              <a:gd name="connsiteY24" fmla="*/ 3089429 h 3089429"/>
              <a:gd name="connsiteX25" fmla="*/ 763480 w 2228295"/>
              <a:gd name="connsiteY25" fmla="*/ 2929631 h 3089429"/>
              <a:gd name="connsiteX26" fmla="*/ 541538 w 2228295"/>
              <a:gd name="connsiteY26" fmla="*/ 2769833 h 3089429"/>
              <a:gd name="connsiteX27" fmla="*/ 390618 w 2228295"/>
              <a:gd name="connsiteY27" fmla="*/ 2592279 h 3089429"/>
              <a:gd name="connsiteX28" fmla="*/ 257453 w 2228295"/>
              <a:gd name="connsiteY28" fmla="*/ 2334827 h 3089429"/>
              <a:gd name="connsiteX29" fmla="*/ 133165 w 2228295"/>
              <a:gd name="connsiteY29" fmla="*/ 2068497 h 3089429"/>
              <a:gd name="connsiteX30" fmla="*/ 17755 w 2228295"/>
              <a:gd name="connsiteY30" fmla="*/ 1731145 h 3089429"/>
              <a:gd name="connsiteX31" fmla="*/ 0 w 2228295"/>
              <a:gd name="connsiteY31" fmla="*/ 1411549 h 3089429"/>
              <a:gd name="connsiteX32" fmla="*/ 97654 w 2228295"/>
              <a:gd name="connsiteY32" fmla="*/ 1242874 h 3089429"/>
              <a:gd name="connsiteX33" fmla="*/ 177553 w 2228295"/>
              <a:gd name="connsiteY33" fmla="*/ 1118586 h 3089429"/>
              <a:gd name="connsiteX34" fmla="*/ 213064 w 2228295"/>
              <a:gd name="connsiteY34" fmla="*/ 1020932 h 3089429"/>
              <a:gd name="connsiteX35" fmla="*/ 257453 w 2228295"/>
              <a:gd name="connsiteY35" fmla="*/ 949910 h 3089429"/>
              <a:gd name="connsiteX36" fmla="*/ 328474 w 2228295"/>
              <a:gd name="connsiteY36" fmla="*/ 878889 h 3089429"/>
              <a:gd name="connsiteX37" fmla="*/ 417251 w 2228295"/>
              <a:gd name="connsiteY37" fmla="*/ 807868 h 3089429"/>
              <a:gd name="connsiteX38" fmla="*/ 417251 w 2228295"/>
              <a:gd name="connsiteY38" fmla="*/ 621437 h 3089429"/>
              <a:gd name="connsiteX39" fmla="*/ 275208 w 2228295"/>
              <a:gd name="connsiteY39" fmla="*/ 461639 h 308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28295" h="3089429">
                <a:moveTo>
                  <a:pt x="275208" y="461639"/>
                </a:moveTo>
                <a:lnTo>
                  <a:pt x="719091" y="0"/>
                </a:lnTo>
                <a:lnTo>
                  <a:pt x="994299" y="372862"/>
                </a:lnTo>
                <a:lnTo>
                  <a:pt x="1083076" y="372862"/>
                </a:lnTo>
                <a:lnTo>
                  <a:pt x="1162975" y="363984"/>
                </a:lnTo>
                <a:lnTo>
                  <a:pt x="1242874" y="435006"/>
                </a:lnTo>
                <a:lnTo>
                  <a:pt x="1242874" y="514905"/>
                </a:lnTo>
                <a:lnTo>
                  <a:pt x="1207363" y="683580"/>
                </a:lnTo>
                <a:lnTo>
                  <a:pt x="1216241" y="905522"/>
                </a:lnTo>
                <a:lnTo>
                  <a:pt x="1349406" y="1038687"/>
                </a:lnTo>
                <a:lnTo>
                  <a:pt x="1482571" y="1127464"/>
                </a:lnTo>
                <a:lnTo>
                  <a:pt x="1677880" y="1154097"/>
                </a:lnTo>
                <a:lnTo>
                  <a:pt x="1757779" y="1154097"/>
                </a:lnTo>
                <a:lnTo>
                  <a:pt x="2050742" y="1420427"/>
                </a:lnTo>
                <a:lnTo>
                  <a:pt x="2228295" y="1296140"/>
                </a:lnTo>
                <a:lnTo>
                  <a:pt x="2228295" y="1509204"/>
                </a:lnTo>
                <a:lnTo>
                  <a:pt x="2166152" y="1748901"/>
                </a:lnTo>
                <a:lnTo>
                  <a:pt x="2130641" y="2032986"/>
                </a:lnTo>
                <a:lnTo>
                  <a:pt x="2112886" y="2299316"/>
                </a:lnTo>
                <a:lnTo>
                  <a:pt x="1926454" y="2459114"/>
                </a:lnTo>
                <a:lnTo>
                  <a:pt x="1819922" y="2610035"/>
                </a:lnTo>
                <a:lnTo>
                  <a:pt x="1571348" y="2876365"/>
                </a:lnTo>
                <a:lnTo>
                  <a:pt x="1429305" y="2965141"/>
                </a:lnTo>
                <a:lnTo>
                  <a:pt x="1162975" y="3036163"/>
                </a:lnTo>
                <a:lnTo>
                  <a:pt x="976544" y="3089429"/>
                </a:lnTo>
                <a:lnTo>
                  <a:pt x="763480" y="2929631"/>
                </a:lnTo>
                <a:lnTo>
                  <a:pt x="541538" y="2769833"/>
                </a:lnTo>
                <a:lnTo>
                  <a:pt x="390618" y="2592279"/>
                </a:lnTo>
                <a:lnTo>
                  <a:pt x="257453" y="2334827"/>
                </a:lnTo>
                <a:lnTo>
                  <a:pt x="133165" y="2068497"/>
                </a:lnTo>
                <a:lnTo>
                  <a:pt x="17755" y="1731145"/>
                </a:lnTo>
                <a:lnTo>
                  <a:pt x="0" y="1411549"/>
                </a:lnTo>
                <a:lnTo>
                  <a:pt x="97654" y="1242874"/>
                </a:lnTo>
                <a:lnTo>
                  <a:pt x="177553" y="1118586"/>
                </a:lnTo>
                <a:lnTo>
                  <a:pt x="213064" y="1020932"/>
                </a:lnTo>
                <a:cubicBezTo>
                  <a:pt x="249898" y="947263"/>
                  <a:pt x="222107" y="949910"/>
                  <a:pt x="257453" y="949910"/>
                </a:cubicBezTo>
                <a:lnTo>
                  <a:pt x="328474" y="878889"/>
                </a:lnTo>
                <a:lnTo>
                  <a:pt x="417251" y="807868"/>
                </a:lnTo>
                <a:lnTo>
                  <a:pt x="417251" y="621437"/>
                </a:lnTo>
                <a:lnTo>
                  <a:pt x="275208" y="461639"/>
                </a:lnTo>
                <a:close/>
              </a:path>
            </a:pathLst>
          </a:cu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RD 2100</a:t>
            </a:r>
          </a:p>
        </p:txBody>
      </p:sp>
      <p:sp>
        <p:nvSpPr>
          <p:cNvPr id="13" name="Freeform 12"/>
          <p:cNvSpPr/>
          <p:nvPr/>
        </p:nvSpPr>
        <p:spPr>
          <a:xfrm>
            <a:off x="3902075" y="2513013"/>
            <a:ext cx="1712913" cy="1925637"/>
          </a:xfrm>
          <a:custGeom>
            <a:avLst/>
            <a:gdLst>
              <a:gd name="connsiteX0" fmla="*/ 0 w 1713391"/>
              <a:gd name="connsiteY0" fmla="*/ 1686757 h 1926454"/>
              <a:gd name="connsiteX1" fmla="*/ 417251 w 1713391"/>
              <a:gd name="connsiteY1" fmla="*/ 1562469 h 1926454"/>
              <a:gd name="connsiteX2" fmla="*/ 896645 w 1713391"/>
              <a:gd name="connsiteY2" fmla="*/ 1162974 h 1926454"/>
              <a:gd name="connsiteX3" fmla="*/ 1100832 w 1713391"/>
              <a:gd name="connsiteY3" fmla="*/ 941033 h 1926454"/>
              <a:gd name="connsiteX4" fmla="*/ 1162975 w 1713391"/>
              <a:gd name="connsiteY4" fmla="*/ 639192 h 1926454"/>
              <a:gd name="connsiteX5" fmla="*/ 1189608 w 1713391"/>
              <a:gd name="connsiteY5" fmla="*/ 488271 h 1926454"/>
              <a:gd name="connsiteX6" fmla="*/ 1207364 w 1713391"/>
              <a:gd name="connsiteY6" fmla="*/ 275207 h 1926454"/>
              <a:gd name="connsiteX7" fmla="*/ 1242874 w 1713391"/>
              <a:gd name="connsiteY7" fmla="*/ 0 h 1926454"/>
              <a:gd name="connsiteX8" fmla="*/ 1296140 w 1713391"/>
              <a:gd name="connsiteY8" fmla="*/ 35510 h 1926454"/>
              <a:gd name="connsiteX9" fmla="*/ 1296140 w 1713391"/>
              <a:gd name="connsiteY9" fmla="*/ 239697 h 1926454"/>
              <a:gd name="connsiteX10" fmla="*/ 1447061 w 1713391"/>
              <a:gd name="connsiteY10" fmla="*/ 479394 h 1926454"/>
              <a:gd name="connsiteX11" fmla="*/ 1429305 w 1713391"/>
              <a:gd name="connsiteY11" fmla="*/ 585926 h 1926454"/>
              <a:gd name="connsiteX12" fmla="*/ 1624614 w 1713391"/>
              <a:gd name="connsiteY12" fmla="*/ 887767 h 1926454"/>
              <a:gd name="connsiteX13" fmla="*/ 1713391 w 1713391"/>
              <a:gd name="connsiteY13" fmla="*/ 1100831 h 1926454"/>
              <a:gd name="connsiteX14" fmla="*/ 1624614 w 1713391"/>
              <a:gd name="connsiteY14" fmla="*/ 1154097 h 1926454"/>
              <a:gd name="connsiteX15" fmla="*/ 1606859 w 1713391"/>
              <a:gd name="connsiteY15" fmla="*/ 1313895 h 1926454"/>
              <a:gd name="connsiteX16" fmla="*/ 1544715 w 1713391"/>
              <a:gd name="connsiteY16" fmla="*/ 1322772 h 1926454"/>
              <a:gd name="connsiteX17" fmla="*/ 1482571 w 1713391"/>
              <a:gd name="connsiteY17" fmla="*/ 1411549 h 1926454"/>
              <a:gd name="connsiteX18" fmla="*/ 1340529 w 1713391"/>
              <a:gd name="connsiteY18" fmla="*/ 1544714 h 1926454"/>
              <a:gd name="connsiteX19" fmla="*/ 1127465 w 1713391"/>
              <a:gd name="connsiteY19" fmla="*/ 1784411 h 1926454"/>
              <a:gd name="connsiteX20" fmla="*/ 1020933 w 1713391"/>
              <a:gd name="connsiteY20" fmla="*/ 1713390 h 1926454"/>
              <a:gd name="connsiteX21" fmla="*/ 905523 w 1713391"/>
              <a:gd name="connsiteY21" fmla="*/ 1793289 h 1926454"/>
              <a:gd name="connsiteX22" fmla="*/ 665826 w 1713391"/>
              <a:gd name="connsiteY22" fmla="*/ 1908699 h 1926454"/>
              <a:gd name="connsiteX23" fmla="*/ 408373 w 1713391"/>
              <a:gd name="connsiteY23" fmla="*/ 1926454 h 1926454"/>
              <a:gd name="connsiteX24" fmla="*/ 213065 w 1713391"/>
              <a:gd name="connsiteY24" fmla="*/ 1828800 h 1926454"/>
              <a:gd name="connsiteX25" fmla="*/ 0 w 1713391"/>
              <a:gd name="connsiteY25" fmla="*/ 1686757 h 19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13391" h="1926454">
                <a:moveTo>
                  <a:pt x="0" y="1686757"/>
                </a:moveTo>
                <a:lnTo>
                  <a:pt x="417251" y="1562469"/>
                </a:lnTo>
                <a:lnTo>
                  <a:pt x="896645" y="1162974"/>
                </a:lnTo>
                <a:lnTo>
                  <a:pt x="1100832" y="941033"/>
                </a:lnTo>
                <a:lnTo>
                  <a:pt x="1162975" y="639192"/>
                </a:lnTo>
                <a:lnTo>
                  <a:pt x="1189608" y="488271"/>
                </a:lnTo>
                <a:lnTo>
                  <a:pt x="1207364" y="275207"/>
                </a:lnTo>
                <a:lnTo>
                  <a:pt x="1242874" y="0"/>
                </a:lnTo>
                <a:lnTo>
                  <a:pt x="1296140" y="35510"/>
                </a:lnTo>
                <a:lnTo>
                  <a:pt x="1296140" y="239697"/>
                </a:lnTo>
                <a:lnTo>
                  <a:pt x="1447061" y="479394"/>
                </a:lnTo>
                <a:lnTo>
                  <a:pt x="1429305" y="585926"/>
                </a:lnTo>
                <a:lnTo>
                  <a:pt x="1624614" y="887767"/>
                </a:lnTo>
                <a:lnTo>
                  <a:pt x="1713391" y="1100831"/>
                </a:lnTo>
                <a:lnTo>
                  <a:pt x="1624614" y="1154097"/>
                </a:lnTo>
                <a:lnTo>
                  <a:pt x="1606859" y="1313895"/>
                </a:lnTo>
                <a:lnTo>
                  <a:pt x="1544715" y="1322772"/>
                </a:lnTo>
                <a:lnTo>
                  <a:pt x="1482571" y="1411549"/>
                </a:lnTo>
                <a:lnTo>
                  <a:pt x="1340529" y="1544714"/>
                </a:lnTo>
                <a:lnTo>
                  <a:pt x="1127465" y="1784411"/>
                </a:lnTo>
                <a:lnTo>
                  <a:pt x="1020933" y="1713390"/>
                </a:lnTo>
                <a:lnTo>
                  <a:pt x="905523" y="1793289"/>
                </a:lnTo>
                <a:lnTo>
                  <a:pt x="665826" y="1908699"/>
                </a:lnTo>
                <a:lnTo>
                  <a:pt x="408373" y="1926454"/>
                </a:lnTo>
                <a:lnTo>
                  <a:pt x="213065" y="1828800"/>
                </a:lnTo>
                <a:lnTo>
                  <a:pt x="0" y="1686757"/>
                </a:lnTo>
                <a:close/>
              </a:path>
            </a:pathLst>
          </a:cu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a:p>
            <a:pPr algn="ctr">
              <a:defRPr/>
            </a:pPr>
            <a:endParaRPr lang="en-US" sz="1200" dirty="0">
              <a:solidFill>
                <a:schemeClr val="tx1"/>
              </a:solidFill>
            </a:endParaRPr>
          </a:p>
          <a:p>
            <a:pPr algn="ctr">
              <a:defRPr/>
            </a:pPr>
            <a:endParaRPr lang="en-US" sz="1200" dirty="0">
              <a:solidFill>
                <a:schemeClr val="tx1"/>
              </a:solidFill>
            </a:endParaRPr>
          </a:p>
          <a:p>
            <a:pPr algn="ctr">
              <a:defRPr/>
            </a:pPr>
            <a:endParaRPr lang="en-US" sz="1200" dirty="0">
              <a:solidFill>
                <a:schemeClr val="tx1"/>
              </a:solidFill>
            </a:endParaRPr>
          </a:p>
          <a:p>
            <a:pPr algn="ctr">
              <a:defRPr/>
            </a:pPr>
            <a:endParaRPr lang="en-US" sz="1200" dirty="0">
              <a:solidFill>
                <a:schemeClr val="tx1"/>
              </a:solidFill>
            </a:endParaRPr>
          </a:p>
          <a:p>
            <a:pPr algn="ctr">
              <a:defRPr/>
            </a:pPr>
            <a:r>
              <a:rPr lang="en-US" sz="1200" dirty="0">
                <a:solidFill>
                  <a:schemeClr val="tx1"/>
                </a:solidFill>
              </a:rPr>
              <a:t>       RD 2102</a:t>
            </a:r>
            <a:endParaRPr lang="en-US" dirty="0">
              <a:solidFill>
                <a:schemeClr val="tx1"/>
              </a:solidFill>
            </a:endParaRPr>
          </a:p>
        </p:txBody>
      </p:sp>
      <p:sp>
        <p:nvSpPr>
          <p:cNvPr id="14" name="TextBox 12"/>
          <p:cNvSpPr txBox="1">
            <a:spLocks noChangeArrowheads="1"/>
          </p:cNvSpPr>
          <p:nvPr/>
        </p:nvSpPr>
        <p:spPr bwMode="auto">
          <a:xfrm>
            <a:off x="1066800" y="3810000"/>
            <a:ext cx="1524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155389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4404" y="60350"/>
            <a:ext cx="8438596" cy="6340450"/>
          </a:xfrm>
          <a:prstGeom prst="rect">
            <a:avLst/>
          </a:prstGeom>
        </p:spPr>
      </p:pic>
    </p:spTree>
    <p:extLst>
      <p:ext uri="{BB962C8B-B14F-4D97-AF65-F5344CB8AC3E}">
        <p14:creationId xmlns:p14="http://schemas.microsoft.com/office/powerpoint/2010/main" val="3534564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4800" y="0"/>
            <a:ext cx="8515766" cy="6400800"/>
          </a:xfrm>
          <a:prstGeom prst="rect">
            <a:avLst/>
          </a:prstGeom>
        </p:spPr>
      </p:pic>
      <p:cxnSp>
        <p:nvCxnSpPr>
          <p:cNvPr id="3" name="Straight Arrow Connector 2"/>
          <p:cNvCxnSpPr/>
          <p:nvPr/>
        </p:nvCxnSpPr>
        <p:spPr>
          <a:xfrm>
            <a:off x="2249010" y="1545085"/>
            <a:ext cx="0" cy="3810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657600" y="3449345"/>
            <a:ext cx="304800" cy="3810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495800" y="3810000"/>
            <a:ext cx="152400" cy="4953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200400" y="2743200"/>
            <a:ext cx="457200" cy="381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6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2" descr="E:\2011 05 19_0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 y="128424"/>
            <a:ext cx="9141734" cy="611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urved Connector 28"/>
          <p:cNvCxnSpPr/>
          <p:nvPr/>
        </p:nvCxnSpPr>
        <p:spPr>
          <a:xfrm rot="10800000" flipV="1">
            <a:off x="228600" y="380999"/>
            <a:ext cx="8686800" cy="381001"/>
          </a:xfrm>
          <a:prstGeom prst="curvedConnector3">
            <a:avLst>
              <a:gd name="adj1" fmla="val 55366"/>
            </a:avLst>
          </a:prstGeom>
          <a:ln w="635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86400" y="544606"/>
            <a:ext cx="1867306" cy="369332"/>
          </a:xfrm>
          <a:prstGeom prst="rect">
            <a:avLst/>
          </a:prstGeom>
          <a:noFill/>
        </p:spPr>
        <p:txBody>
          <a:bodyPr wrap="none" rtlCol="0">
            <a:spAutoFit/>
          </a:bodyPr>
          <a:lstStyle/>
          <a:p>
            <a:r>
              <a:rPr lang="en-US" b="1" dirty="0" smtClean="0">
                <a:solidFill>
                  <a:schemeClr val="accent1">
                    <a:lumMod val="20000"/>
                    <a:lumOff val="80000"/>
                  </a:schemeClr>
                </a:solidFill>
              </a:rPr>
              <a:t>San Joaquin River</a:t>
            </a:r>
            <a:endParaRPr lang="en-US" b="1" dirty="0">
              <a:solidFill>
                <a:schemeClr val="accent1">
                  <a:lumMod val="20000"/>
                  <a:lumOff val="80000"/>
                </a:schemeClr>
              </a:solidFill>
            </a:endParaRPr>
          </a:p>
        </p:txBody>
      </p:sp>
      <p:sp>
        <p:nvSpPr>
          <p:cNvPr id="38" name="Right Arrow 37"/>
          <p:cNvSpPr/>
          <p:nvPr/>
        </p:nvSpPr>
        <p:spPr>
          <a:xfrm rot="11152564">
            <a:off x="612000" y="5439624"/>
            <a:ext cx="686401"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322579" y="5368514"/>
            <a:ext cx="421910" cy="523220"/>
          </a:xfrm>
          <a:prstGeom prst="rect">
            <a:avLst/>
          </a:prstGeom>
          <a:noFill/>
        </p:spPr>
        <p:txBody>
          <a:bodyPr wrap="none" rtlCol="0">
            <a:spAutoFit/>
          </a:bodyPr>
          <a:lstStyle/>
          <a:p>
            <a:r>
              <a:rPr lang="en-US" sz="2800" b="1" dirty="0" smtClean="0"/>
              <a:t>N</a:t>
            </a:r>
            <a:endParaRPr lang="en-US" b="1" dirty="0"/>
          </a:p>
        </p:txBody>
      </p:sp>
      <p:grpSp>
        <p:nvGrpSpPr>
          <p:cNvPr id="80" name="Group 79"/>
          <p:cNvGrpSpPr/>
          <p:nvPr/>
        </p:nvGrpSpPr>
        <p:grpSpPr>
          <a:xfrm>
            <a:off x="2266" y="2285999"/>
            <a:ext cx="8760734" cy="1676401"/>
            <a:chOff x="2266" y="2285999"/>
            <a:chExt cx="8760734" cy="1676401"/>
          </a:xfrm>
        </p:grpSpPr>
        <p:cxnSp>
          <p:nvCxnSpPr>
            <p:cNvPr id="64" name="Straight Connector 63"/>
            <p:cNvCxnSpPr/>
            <p:nvPr/>
          </p:nvCxnSpPr>
          <p:spPr>
            <a:xfrm flipH="1">
              <a:off x="1066801" y="2667000"/>
              <a:ext cx="255778" cy="76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2266" y="2285999"/>
              <a:ext cx="8760734" cy="1676401"/>
              <a:chOff x="2266" y="2285999"/>
              <a:chExt cx="8760734" cy="1676401"/>
            </a:xfrm>
          </p:grpSpPr>
          <p:cxnSp>
            <p:nvCxnSpPr>
              <p:cNvPr id="41" name="Curved Connector 40"/>
              <p:cNvCxnSpPr/>
              <p:nvPr/>
            </p:nvCxnSpPr>
            <p:spPr>
              <a:xfrm rot="10800000">
                <a:off x="2971800" y="2286000"/>
                <a:ext cx="5791200" cy="228600"/>
              </a:xfrm>
              <a:prstGeom prst="curvedConnector3">
                <a:avLst>
                  <a:gd name="adj1" fmla="val 50000"/>
                </a:avLst>
              </a:prstGeom>
              <a:ln w="28575">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316101" y="2285999"/>
                <a:ext cx="1655699" cy="381001"/>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762001" y="2743200"/>
                <a:ext cx="304799" cy="7620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762001" y="3505200"/>
                <a:ext cx="304799" cy="2286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62001" y="3733800"/>
                <a:ext cx="304800" cy="1524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266" y="3886200"/>
                <a:ext cx="759735" cy="76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78" name="TextBox 77"/>
          <p:cNvSpPr txBox="1"/>
          <p:nvPr/>
        </p:nvSpPr>
        <p:spPr>
          <a:xfrm>
            <a:off x="3505200" y="2400299"/>
            <a:ext cx="1531125" cy="369332"/>
          </a:xfrm>
          <a:prstGeom prst="rect">
            <a:avLst/>
          </a:prstGeom>
          <a:noFill/>
        </p:spPr>
        <p:txBody>
          <a:bodyPr wrap="none" rtlCol="0">
            <a:spAutoFit/>
          </a:bodyPr>
          <a:lstStyle/>
          <a:p>
            <a:r>
              <a:rPr lang="en-US" b="1" dirty="0" smtClean="0">
                <a:solidFill>
                  <a:srgbClr val="FFFF00"/>
                </a:solidFill>
              </a:rPr>
              <a:t>RD2100 Levee</a:t>
            </a:r>
            <a:endParaRPr lang="en-US" b="1" dirty="0">
              <a:solidFill>
                <a:srgbClr val="FFFF00"/>
              </a:solidFill>
            </a:endParaRPr>
          </a:p>
        </p:txBody>
      </p:sp>
      <p:sp>
        <p:nvSpPr>
          <p:cNvPr id="79" name="Oval 78"/>
          <p:cNvSpPr/>
          <p:nvPr/>
        </p:nvSpPr>
        <p:spPr>
          <a:xfrm>
            <a:off x="457200" y="3429000"/>
            <a:ext cx="1524000" cy="6858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02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4"/>
          <p:cNvGrpSpPr>
            <a:grpSpLocks/>
          </p:cNvGrpSpPr>
          <p:nvPr/>
        </p:nvGrpSpPr>
        <p:grpSpPr bwMode="auto">
          <a:xfrm>
            <a:off x="0" y="6400800"/>
            <a:ext cx="9144000" cy="457200"/>
            <a:chOff x="0" y="4032"/>
            <a:chExt cx="5760" cy="288"/>
          </a:xfrm>
        </p:grpSpPr>
        <p:sp>
          <p:nvSpPr>
            <p:cNvPr id="8" name="Rectangle 5"/>
            <p:cNvSpPr>
              <a:spLocks noChangeArrowheads="1"/>
            </p:cNvSpPr>
            <p:nvPr/>
          </p:nvSpPr>
          <p:spPr bwMode="auto">
            <a:xfrm>
              <a:off x="0" y="4032"/>
              <a:ext cx="5760" cy="288"/>
            </a:xfrm>
            <a:prstGeom prst="rect">
              <a:avLst/>
            </a:prstGeom>
            <a:gradFill rotWithShape="1">
              <a:gsLst>
                <a:gs pos="0">
                  <a:srgbClr val="0048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latin typeface="Times New Roman" pitchFamily="18" charset="0"/>
                </a:rPr>
                <a:t>Creating Wildlife Habitat for the Benefit of People and the Environment</a:t>
              </a:r>
              <a:endParaRPr lang="en-US" altLang="en-US" sz="1400">
                <a:latin typeface="Times New Roman" pitchFamily="18" charset="0"/>
              </a:endParaRPr>
            </a:p>
          </p:txBody>
        </p:sp>
        <p:pic>
          <p:nvPicPr>
            <p:cNvPr id="9" name="Picture 6" descr="Copy of RiverPartnersHoriz_big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4032"/>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7" descr="C:\Users\jrentner\Desktop\preliminary agreements NSA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43434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Users\jrentner\Desktop\preliminary agreements NSA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52400"/>
            <a:ext cx="45720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034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1207</Words>
  <Application>Microsoft Office PowerPoint</Application>
  <PresentationFormat>On-screen Show (4:3)</PresentationFormat>
  <Paragraphs>105</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Rentner 2</dc:creator>
  <cp:lastModifiedBy>Julie Rentner 2</cp:lastModifiedBy>
  <cp:revision>22</cp:revision>
  <dcterms:created xsi:type="dcterms:W3CDTF">2015-08-13T20:07:55Z</dcterms:created>
  <dcterms:modified xsi:type="dcterms:W3CDTF">2015-08-27T17:12:38Z</dcterms:modified>
</cp:coreProperties>
</file>